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9" r:id="rId5"/>
    <p:sldId id="267" r:id="rId6"/>
    <p:sldId id="259" r:id="rId7"/>
    <p:sldId id="260" r:id="rId8"/>
    <p:sldId id="261" r:id="rId9"/>
    <p:sldId id="262" r:id="rId10"/>
    <p:sldId id="263" r:id="rId11"/>
    <p:sldId id="266" r:id="rId12"/>
    <p:sldId id="265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52"/>
    <p:restoredTop sz="94674"/>
  </p:normalViewPr>
  <p:slideViewPr>
    <p:cSldViewPr snapToGrid="0" snapToObjects="1">
      <p:cViewPr varScale="1">
        <p:scale>
          <a:sx n="86" d="100"/>
          <a:sy n="86" d="100"/>
        </p:scale>
        <p:origin x="232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FB419-34B6-3449-897E-3DCFF95339C4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60708A-08C0-8A4E-B56A-8CDAEEAB0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299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The higher a player’s BMI, the less bases they successfully steal.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60708A-08C0-8A4E-B56A-8CDAEEAB004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09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90872-F074-DB42-9634-A9240C7B2B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C4A245-40A2-014A-8A11-4D669B96B8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F2F0A-9BC5-E840-9E35-45E4005C0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FFF2C-FB4C-2B4A-990C-FBBB50FA6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8F49F-CEFA-F945-BF53-538DEB9C2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023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3C833-F86C-2949-A376-6E3011D90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AEF1A0-495C-5949-937C-DD20E1137B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2BDDB-B654-E042-979E-91F836CB9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1E3CF-6926-E94D-B221-80F9F39BE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EEFEA-BA4E-2645-954A-AA9862FE6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49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48F278-D0DD-0042-A2D4-7572B94305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380D44-26F6-A746-B8FF-5E5390BBF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88FA3-5EFA-2A4D-8F6A-F7C387138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1A0C6-D0B5-E24F-9A5B-7B68EB870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35F01-C49F-9D4B-8C9E-426A7202C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979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21248-80C5-FE49-8A6D-F4A0A1406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2029B-5CC3-3F44-8845-20E77091E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E895C-25B7-984B-A891-DC2501B63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60434-13FC-F84A-AA2F-C805AF830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0EA49-C1C2-7140-9537-BE4761CE4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13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9BB86-68D9-664C-8036-70026E662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189A-B82D-4C4C-AAB6-3CC3C9CCC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0FCAA-0A42-CF4B-8985-D2231675D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337DD-2484-AB4C-991A-A0ACD769D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574D2-8240-3647-BC17-1BFEF68E4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602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4FD1D-9114-8D49-96DA-09D4026C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4A710-6C28-8E41-9A50-3786853569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7B9514-BB40-7A4A-9630-9BD333265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7432D-8C5B-6642-8C7A-5F66F0898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C71E0F-624B-444B-BFE4-34D96E5B6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6178C7-02D2-3543-8FEC-3B65E1F18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01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3F00D-F9EE-F84A-B99C-1F30B70FF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C655A-3048-5347-ADB9-198227496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3A1F81-9EB2-8748-95AD-EF259D9AA0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9E476A-5DC3-544F-890B-6AF4E763C0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490E56-56F8-F449-BAD1-11CCE9345C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387CBC-9550-D34F-BB76-26BEE331A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7A3119-61E7-8C47-8BFE-57849CDAF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D0F0DA-6A36-E84F-A01F-7AFDD11E1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28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59F1A-947C-2E4F-840A-9B96BD9F5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A551F7-EF3C-BC4A-92D3-CE28E2AB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F32D8-C216-5F48-9692-96CBA02E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BE4AA-AE59-884A-8964-166295124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59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83EE14-396B-AD40-90BB-065A2F2A0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C2F8B1-879D-8D43-B79E-AACD735EF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678D8-4726-9B46-84BB-13553016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035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05AB9-6DFD-9948-85EC-F6ED00B1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50638-798A-F54A-973E-428820668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82CAAC-5EAD-1C4D-A0D2-6C3C3B8DD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AE8421-D9EB-5243-9AF0-BB6FD8323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7ADFA8-D783-9C47-B8FB-3F3954E99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3CCD0A-3595-FE4F-89EF-9ED895F08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5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FA05-FF59-074C-83E1-EE329F50E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A937F3-30C0-2F49-96AA-86EDEC7AD0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C4247-894A-AE47-821E-0C1D490E6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1DBD80-00E4-9C44-A1FF-3E42207EA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94DF4-8EFA-F642-A6CD-217E83C1E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A37F4-F56F-4344-9C1E-DF27A261B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74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834D4A-ECEB-6948-A678-5EEFA64D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1AA47-4AD8-DF4B-86F6-A2EC18CD4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76B91-253F-CE4A-90A2-EE6AD8147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B4C9C-7DA8-EC4E-9988-3ABFC281B2D5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7C919-91F2-7D49-8B08-59CAFC43B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76999D-640D-DF48-AAC9-91D7800E5B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6CD4C-7036-A940-BB77-5F3B60826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48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0A5C2-750F-2644-82F0-C9A1B0873D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BMI of Baseball Players &amp; Successful Stolen Bases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3E312E-0AB8-634F-8E27-8DD7AEF283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Alex </a:t>
            </a:r>
            <a:r>
              <a:rPr lang="en-US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Feldler</a:t>
            </a: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November 27, 2018</a:t>
            </a:r>
          </a:p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Level Northeastern </a:t>
            </a:r>
          </a:p>
        </p:txBody>
      </p:sp>
    </p:spTree>
    <p:extLst>
      <p:ext uri="{BB962C8B-B14F-4D97-AF65-F5344CB8AC3E}">
        <p14:creationId xmlns:p14="http://schemas.microsoft.com/office/powerpoint/2010/main" val="2375025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EB1E78-34D4-B84E-B4D1-678E7D45A0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78310" y="91515"/>
            <a:ext cx="6655558" cy="67664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AB71D4-AB57-F84C-BBE6-85267CB3E01A}"/>
              </a:ext>
            </a:extLst>
          </p:cNvPr>
          <p:cNvSpPr txBox="1"/>
          <p:nvPr/>
        </p:nvSpPr>
        <p:spPr>
          <a:xfrm>
            <a:off x="360108" y="2087851"/>
            <a:ext cx="45486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Interesting! 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Height and stolen bases have little correlation.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r = -0.33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P-value = 0.36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We cannot conclude that height and stolen bases are significantly correlated from the sample size.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F5F8AEF-C222-E245-9D97-7F924D0F1D5F}"/>
              </a:ext>
            </a:extLst>
          </p:cNvPr>
          <p:cNvSpPr/>
          <p:nvPr/>
        </p:nvSpPr>
        <p:spPr>
          <a:xfrm>
            <a:off x="6479822" y="4935687"/>
            <a:ext cx="2257778" cy="936978"/>
          </a:xfrm>
          <a:prstGeom prst="roundRect">
            <a:avLst/>
          </a:prstGeom>
          <a:solidFill>
            <a:schemeClr val="accent4">
              <a:lumMod val="40000"/>
              <a:lumOff val="60000"/>
              <a:alpha val="3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622AD2-9208-DB43-9B10-79CACA03AD80}"/>
              </a:ext>
            </a:extLst>
          </p:cNvPr>
          <p:cNvSpPr txBox="1"/>
          <p:nvPr/>
        </p:nvSpPr>
        <p:spPr>
          <a:xfrm>
            <a:off x="6553200" y="5034844"/>
            <a:ext cx="21110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mean height = 72.5 in</a:t>
            </a:r>
          </a:p>
          <a:p>
            <a:r>
              <a:rPr lang="en-US" sz="1400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median height = 73 in</a:t>
            </a:r>
          </a:p>
          <a:p>
            <a:r>
              <a:rPr lang="en-US" sz="1400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range = [70, 75]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436F5776-5E5A-7B4C-885A-4981F7761DC6}"/>
              </a:ext>
            </a:extLst>
          </p:cNvPr>
          <p:cNvSpPr/>
          <p:nvPr/>
        </p:nvSpPr>
        <p:spPr>
          <a:xfrm>
            <a:off x="4520064" y="100583"/>
            <a:ext cx="1259848" cy="6559861"/>
          </a:xfrm>
          <a:prstGeom prst="leftBrace">
            <a:avLst>
              <a:gd name="adj1" fmla="val 8333"/>
              <a:gd name="adj2" fmla="val 4982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B5F6BE-FA46-6647-9D23-8EC99F644A02}"/>
              </a:ext>
            </a:extLst>
          </p:cNvPr>
          <p:cNvSpPr txBox="1"/>
          <p:nvPr/>
        </p:nvSpPr>
        <p:spPr>
          <a:xfrm>
            <a:off x="360108" y="5183116"/>
            <a:ext cx="40865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So, it appears that there is a correlation between weight of a baseball player and number of stolen bases, but height of a baseball player and number of stolen bases do not have a correlation. </a:t>
            </a:r>
          </a:p>
        </p:txBody>
      </p:sp>
    </p:spTree>
    <p:extLst>
      <p:ext uri="{BB962C8B-B14F-4D97-AF65-F5344CB8AC3E}">
        <p14:creationId xmlns:p14="http://schemas.microsoft.com/office/powerpoint/2010/main" val="4122816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B861B-3AE0-6245-A03B-9354C3256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However, by adding an additional ten players…</a:t>
            </a:r>
            <a:endParaRPr lang="en-US" sz="3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5A1B77-15D2-F443-8F47-6B60F4D37A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26924"/>
            <a:ext cx="9423473" cy="543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32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37A92-6001-DD4F-B8AD-C8B9FD9B5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78" y="365125"/>
            <a:ext cx="12014200" cy="1325563"/>
          </a:xfrm>
        </p:spPr>
        <p:txBody>
          <a:bodyPr>
            <a:normAutofit/>
          </a:bodyPr>
          <a:lstStyle/>
          <a:p>
            <a:r>
              <a:rPr lang="en-US" sz="31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The association between BMI &amp; Stolen Bases becomes more significant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27379-3200-BA40-803B-B1C3D4A80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00" y="1725613"/>
            <a:ext cx="3972278" cy="119556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Expand my sample size to the top 20 players who steal the most bases in baseball, my results become more significant.</a:t>
            </a:r>
          </a:p>
          <a:p>
            <a:endParaRPr lang="en-US" sz="24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B7BB0-F884-874C-B1E0-6E8C8F071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8504" y="1230489"/>
            <a:ext cx="4995306" cy="45776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0F895E-3256-0740-B432-2CC476CD0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7328" y="3025421"/>
            <a:ext cx="4200161" cy="3697111"/>
          </a:xfrm>
          <a:prstGeom prst="rect">
            <a:avLst/>
          </a:prstGeom>
        </p:spPr>
      </p:pic>
      <p:sp>
        <p:nvSpPr>
          <p:cNvPr id="6" name="Left Brace 5">
            <a:extLst>
              <a:ext uri="{FF2B5EF4-FFF2-40B4-BE49-F238E27FC236}">
                <a16:creationId xmlns:a16="http://schemas.microsoft.com/office/drawing/2014/main" id="{0829E6C6-C08C-034F-BEF4-2B647561E81C}"/>
              </a:ext>
            </a:extLst>
          </p:cNvPr>
          <p:cNvSpPr/>
          <p:nvPr/>
        </p:nvSpPr>
        <p:spPr>
          <a:xfrm>
            <a:off x="1693332" y="4255911"/>
            <a:ext cx="683995" cy="214488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081FF1-76B7-C449-9FA5-9F3EFA23EC8F}"/>
              </a:ext>
            </a:extLst>
          </p:cNvPr>
          <p:cNvSpPr txBox="1"/>
          <p:nvPr/>
        </p:nvSpPr>
        <p:spPr>
          <a:xfrm>
            <a:off x="98778" y="4255911"/>
            <a:ext cx="147884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Zapf Dingbats"/>
              <a:buChar char="✩"/>
            </a:pPr>
            <a:r>
              <a:rPr lang="en-US" sz="1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There is more evidence here (with a higher sample size) to conclude that there is a significant correlation between BMI and stolen bases.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B2CEDC-A4DA-4744-AADE-097A6D676E3B}"/>
              </a:ext>
            </a:extLst>
          </p:cNvPr>
          <p:cNvSpPr txBox="1"/>
          <p:nvPr/>
        </p:nvSpPr>
        <p:spPr>
          <a:xfrm>
            <a:off x="4656666" y="3781778"/>
            <a:ext cx="13490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p = 0.015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584C817-AFEE-B74E-B3DA-8725B84A800B}"/>
              </a:ext>
            </a:extLst>
          </p:cNvPr>
          <p:cNvSpPr/>
          <p:nvPr/>
        </p:nvSpPr>
        <p:spPr>
          <a:xfrm>
            <a:off x="4492978" y="3646311"/>
            <a:ext cx="1512712" cy="609600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7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1E641251-1DFC-2245-981A-475BF4261E8A}"/>
              </a:ext>
            </a:extLst>
          </p:cNvPr>
          <p:cNvSpPr/>
          <p:nvPr/>
        </p:nvSpPr>
        <p:spPr>
          <a:xfrm rot="18815078">
            <a:off x="8672411" y="1925434"/>
            <a:ext cx="722488" cy="535252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099E27-D008-D94A-A356-A82327663242}"/>
              </a:ext>
            </a:extLst>
          </p:cNvPr>
          <p:cNvSpPr txBox="1"/>
          <p:nvPr/>
        </p:nvSpPr>
        <p:spPr>
          <a:xfrm>
            <a:off x="6839336" y="5223360"/>
            <a:ext cx="30076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TIXGeneral-Regular" pitchFamily="2" charset="2"/>
              <a:buChar char="⭐"/>
            </a:pPr>
            <a:r>
              <a:rPr lang="en-US" sz="1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Stronger, negative correlation between BMI and stolen bases, and weight and stolen bases </a:t>
            </a:r>
          </a:p>
          <a:p>
            <a:pPr marL="742950" lvl="1" indent="-285750">
              <a:buFont typeface="Zapf Dingbats"/>
              <a:buChar char="✩"/>
            </a:pPr>
            <a:r>
              <a:rPr lang="en-US" sz="1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Height still seems to suggest no significant correlation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4048B47-217B-1C47-AF5F-C532A6293870}"/>
              </a:ext>
            </a:extLst>
          </p:cNvPr>
          <p:cNvSpPr/>
          <p:nvPr/>
        </p:nvSpPr>
        <p:spPr>
          <a:xfrm>
            <a:off x="7653867" y="2248385"/>
            <a:ext cx="338666" cy="210723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7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70054A3-6130-BA41-98E6-5B0A185FA49F}"/>
              </a:ext>
            </a:extLst>
          </p:cNvPr>
          <p:cNvSpPr/>
          <p:nvPr/>
        </p:nvSpPr>
        <p:spPr>
          <a:xfrm>
            <a:off x="10684934" y="1230489"/>
            <a:ext cx="277659" cy="824089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7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E7603FA-1ABD-8B48-A387-E20FD0D124B9}"/>
              </a:ext>
            </a:extLst>
          </p:cNvPr>
          <p:cNvSpPr/>
          <p:nvPr/>
        </p:nvSpPr>
        <p:spPr>
          <a:xfrm>
            <a:off x="7992533" y="2619694"/>
            <a:ext cx="395111" cy="318172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7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CEDE86C-25F1-EE42-93B2-68456E5165B5}"/>
              </a:ext>
            </a:extLst>
          </p:cNvPr>
          <p:cNvSpPr/>
          <p:nvPr/>
        </p:nvSpPr>
        <p:spPr>
          <a:xfrm>
            <a:off x="11138680" y="1787784"/>
            <a:ext cx="224080" cy="285232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7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D706867-4721-224B-AAD5-B8C8F91BEF74}"/>
              </a:ext>
            </a:extLst>
          </p:cNvPr>
          <p:cNvSpPr/>
          <p:nvPr/>
        </p:nvSpPr>
        <p:spPr>
          <a:xfrm rot="16200000" flipH="1">
            <a:off x="9128511" y="3726615"/>
            <a:ext cx="257085" cy="824086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7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639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25380-8AFE-7741-973F-B500B7492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Can BMI predict stolen bases?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842E5-5A66-7848-B3DF-13B6B6F86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25622" cy="4351338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Short answer: BMI is a poor predictor of how successfully a player is able to steal base.</a:t>
            </a:r>
          </a:p>
          <a:p>
            <a:r>
              <a:rPr lang="en-US" sz="2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After performing a simple linear regression analysis:</a:t>
            </a:r>
          </a:p>
          <a:p>
            <a:pPr lvl="1"/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The estimated regression line equation can be written as: stolen bases = 155.311 - 4.999*</a:t>
            </a:r>
            <a:r>
              <a:rPr lang="en-US" sz="16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bmi</a:t>
            </a:r>
            <a:endParaRPr lang="en-US" sz="16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lvl="1"/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P-value is 0.06 which is not less than 0.05 so can’t conclude it’s statistically significant</a:t>
            </a:r>
          </a:p>
          <a:p>
            <a:pPr lvl="1"/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r = 0.36 which shows little variation between dependent variable (stolen bases) and independent variable (BMI).</a:t>
            </a:r>
          </a:p>
          <a:p>
            <a:r>
              <a:rPr lang="en-US" sz="2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The equation tells us that the predicted stolen bases for a player will decrease by 4.999 for every one percent increase in stolen bases. .</a:t>
            </a:r>
          </a:p>
          <a:p>
            <a:r>
              <a:rPr lang="en-US" sz="2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Plot shows that the model is not a great fit.</a:t>
            </a:r>
          </a:p>
          <a:p>
            <a:r>
              <a:rPr lang="en-US" sz="2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All in all, BMI will poorly predict how many stolen bases a player can favorably steal given this sample size.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61EDDB-3195-1343-8D11-AF74EA4D3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118" y="1261181"/>
            <a:ext cx="5199338" cy="559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55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2828F75-C5D1-1245-A248-666FD9F45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3036" y="112890"/>
            <a:ext cx="7748964" cy="67451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D302A0-948D-B942-BD4B-2EADC24FF5A4}"/>
              </a:ext>
            </a:extLst>
          </p:cNvPr>
          <p:cNvSpPr txBox="1"/>
          <p:nvPr/>
        </p:nvSpPr>
        <p:spPr>
          <a:xfrm>
            <a:off x="339047" y="503434"/>
            <a:ext cx="353431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Top 10 stolen base stealers of the 2017 National League season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Dee Gordon topped the list with 60 stolen bases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Starling </a:t>
            </a:r>
            <a:r>
              <a:rPr lang="en-US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Marte</a:t>
            </a: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was number 10 with 21 stolen bases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Jonathan </a:t>
            </a:r>
            <a:r>
              <a:rPr lang="en-US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Villar</a:t>
            </a: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had 23 stolen bases with a BMI of 28.51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Billy Hamilton had 59 stolen bases with a BMI of 21.66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Is there a correlation between the top 10 player’s BMI and stolen bases?</a:t>
            </a:r>
            <a:b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662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7871C8-0890-044E-8F24-D15BE6FCB005}"/>
              </a:ext>
            </a:extLst>
          </p:cNvPr>
          <p:cNvSpPr txBox="1"/>
          <p:nvPr/>
        </p:nvSpPr>
        <p:spPr>
          <a:xfrm>
            <a:off x="259492" y="160638"/>
            <a:ext cx="392944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To further examine:</a:t>
            </a:r>
          </a:p>
          <a:p>
            <a:endParaRPr lang="en-US" sz="16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Players who had more successful stolen bases were caught stealing more often; makes sense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Gordon was caught stealing 16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Marte</a:t>
            </a:r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was only caught stealing 4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Villar</a:t>
            </a:r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has the highest BMI but was caught stealing the same amount of times as Turner and Peraza (8 attempts)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Turner has a BMI of 23.21 and Peraza has a BMI of 24.37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DAC377-2AC6-2F43-84C1-8DF9BA37B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46290"/>
            <a:ext cx="2761110" cy="2884036"/>
          </a:xfrm>
          <a:prstGeom prst="rect">
            <a:avLst/>
          </a:prstGeom>
        </p:spPr>
      </p:pic>
      <p:sp>
        <p:nvSpPr>
          <p:cNvPr id="7" name="Left Brace 6">
            <a:extLst>
              <a:ext uri="{FF2B5EF4-FFF2-40B4-BE49-F238E27FC236}">
                <a16:creationId xmlns:a16="http://schemas.microsoft.com/office/drawing/2014/main" id="{556D3D40-6970-E644-AFF0-AE01D82903CC}"/>
              </a:ext>
            </a:extLst>
          </p:cNvPr>
          <p:cNvSpPr/>
          <p:nvPr/>
        </p:nvSpPr>
        <p:spPr>
          <a:xfrm>
            <a:off x="2682804" y="5044609"/>
            <a:ext cx="565079" cy="122262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9A0C51-9428-3648-B02E-3B0DFCEDDAF9}"/>
              </a:ext>
            </a:extLst>
          </p:cNvPr>
          <p:cNvSpPr txBox="1"/>
          <p:nvPr/>
        </p:nvSpPr>
        <p:spPr>
          <a:xfrm>
            <a:off x="3025005" y="5066905"/>
            <a:ext cx="10376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r = -0.33 so a weak correlation between BMI and CS attempts.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7261742-4684-3E47-AF4D-8A898107E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623" y="160638"/>
            <a:ext cx="8161377" cy="660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30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B51800-278E-6649-BFEF-2BADFFA2E8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44533" y="214490"/>
            <a:ext cx="7247467" cy="6299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DEEA9D-3CDF-2242-91B8-79A0BA0CEC50}"/>
              </a:ext>
            </a:extLst>
          </p:cNvPr>
          <p:cNvSpPr txBox="1"/>
          <p:nvPr/>
        </p:nvSpPr>
        <p:spPr>
          <a:xfrm>
            <a:off x="203200" y="214489"/>
            <a:ext cx="422204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Another examination of metrics: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Stolen base percentage is calculated by SB / (SB + CS)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Successful stolen bases divided by successful stolen bases plus caught stealing attempts</a:t>
            </a:r>
          </a:p>
          <a:p>
            <a:pPr lvl="1"/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Marte</a:t>
            </a: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was caught stealing the least but had one of the highest SB percentages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Gordon was caught stealing the most and was almost exactly what the median SB% is (.78)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Correlation between the two metrics?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Almost little association: r = -.04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58520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3E4E24-0007-784B-A8B7-BE55CD5DE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2421" y="0"/>
            <a:ext cx="6989579" cy="67676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B9F4E5-C0C6-CB46-8B1F-3DDA05B424F0}"/>
              </a:ext>
            </a:extLst>
          </p:cNvPr>
          <p:cNvSpPr txBox="1"/>
          <p:nvPr/>
        </p:nvSpPr>
        <p:spPr>
          <a:xfrm>
            <a:off x="745067" y="2935111"/>
            <a:ext cx="41091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Testing normality: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.Hiragino Kaku Gothic Interface W3"/>
              <a:buChar char="▷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BMI is pretty normally distributed</a:t>
            </a:r>
          </a:p>
          <a:p>
            <a:pPr marL="285750" indent="-285750">
              <a:buFont typeface=".Hiragino Kaku Gothic Interface W3"/>
              <a:buChar char="▷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Stolen Bases follows less of a normal distribution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8201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8EF9EB-D141-A441-A05E-5A5C4B8E3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8041" y="84684"/>
            <a:ext cx="6448393" cy="65558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505FAD-B980-8F40-A71A-6FC66AC4F513}"/>
              </a:ext>
            </a:extLst>
          </p:cNvPr>
          <p:cNvSpPr txBox="1"/>
          <p:nvPr/>
        </p:nvSpPr>
        <p:spPr>
          <a:xfrm>
            <a:off x="206251" y="228829"/>
            <a:ext cx="476970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Perform correlation test by the Pearson method: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r = -0.60, suggests that the level of association between BMI and stolen bases is negatively correlated.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As BMI goes up, stolen bases goes down.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The p-value of the test is 0.065, which is </a:t>
            </a:r>
            <a:r>
              <a:rPr lang="en-US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not</a:t>
            </a: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less than the significance level alpha = 0.05.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We cannot conclude that BMI of players and stolen bases are significantly correlated.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Due to the small sample size, there is not enough evidence to conclude BMI and stolen bases are correlated without testing more samples from these metrics.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Let’s create a correlation plot to see if any of these variables are significantly correlated.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C9998B84-B1F7-754F-BA15-C34B9A41EB9D}"/>
              </a:ext>
            </a:extLst>
          </p:cNvPr>
          <p:cNvSpPr/>
          <p:nvPr/>
        </p:nvSpPr>
        <p:spPr>
          <a:xfrm>
            <a:off x="4868374" y="84684"/>
            <a:ext cx="846667" cy="61976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69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EA5183-A33E-7B4E-A413-1DB446A159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6407" y="-40687"/>
            <a:ext cx="6785593" cy="68986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50F12A-9DF6-D846-A530-9D257A673D2E}"/>
              </a:ext>
            </a:extLst>
          </p:cNvPr>
          <p:cNvSpPr txBox="1"/>
          <p:nvPr/>
        </p:nvSpPr>
        <p:spPr>
          <a:xfrm>
            <a:off x="160638" y="234778"/>
            <a:ext cx="559761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Few data points appear to have a positive correlation</a:t>
            </a:r>
          </a:p>
          <a:p>
            <a:endParaRPr lang="en-US" sz="24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endParaRPr lang="en-US" sz="24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800100" lvl="1" indent="-342900">
              <a:buFont typeface="Zapf Dingbats"/>
              <a:buChar char="✩"/>
            </a:pPr>
            <a:r>
              <a:rPr lang="en-US" sz="2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In fact most have a negative correlation.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A9AFA6-3E63-054F-AF21-AFDEDE22425D}"/>
              </a:ext>
            </a:extLst>
          </p:cNvPr>
          <p:cNvSpPr txBox="1"/>
          <p:nvPr/>
        </p:nvSpPr>
        <p:spPr>
          <a:xfrm>
            <a:off x="689538" y="5712177"/>
            <a:ext cx="5068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To better visualize this</a:t>
            </a:r>
            <a:r>
              <a:rPr lang="en-US" dirty="0"/>
              <a:t>…</a:t>
            </a:r>
          </a:p>
        </p:txBody>
      </p:sp>
      <p:sp>
        <p:nvSpPr>
          <p:cNvPr id="8" name="Double Bracket 7">
            <a:extLst>
              <a:ext uri="{FF2B5EF4-FFF2-40B4-BE49-F238E27FC236}">
                <a16:creationId xmlns:a16="http://schemas.microsoft.com/office/drawing/2014/main" id="{BB2E6C2B-97E5-4F41-92AD-361AF4356161}"/>
              </a:ext>
            </a:extLst>
          </p:cNvPr>
          <p:cNvSpPr/>
          <p:nvPr/>
        </p:nvSpPr>
        <p:spPr>
          <a:xfrm>
            <a:off x="440267" y="5610578"/>
            <a:ext cx="2783626" cy="470931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46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FA31FA-9A35-7747-997A-AEDA0CE1E0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9643" y="189070"/>
            <a:ext cx="6737073" cy="66689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325757-C1C7-0B4F-BB8D-C20E29423C94}"/>
              </a:ext>
            </a:extLst>
          </p:cNvPr>
          <p:cNvSpPr txBox="1"/>
          <p:nvPr/>
        </p:nvSpPr>
        <p:spPr>
          <a:xfrm>
            <a:off x="544530" y="2829527"/>
            <a:ext cx="42843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It appears the only metrics that have a strong, negative correlation are weight in kilograms and stolen bases. 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09F537C1-0227-5046-B544-123EE3D9A2BB}"/>
              </a:ext>
            </a:extLst>
          </p:cNvPr>
          <p:cNvSpPr/>
          <p:nvPr/>
        </p:nvSpPr>
        <p:spPr>
          <a:xfrm>
            <a:off x="4828854" y="380144"/>
            <a:ext cx="1191802" cy="604120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4E9610F-FA76-1E48-9194-7081217E587D}"/>
              </a:ext>
            </a:extLst>
          </p:cNvPr>
          <p:cNvSpPr/>
          <p:nvPr/>
        </p:nvSpPr>
        <p:spPr>
          <a:xfrm>
            <a:off x="5825067" y="2009422"/>
            <a:ext cx="1027289" cy="372534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4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E09E976-0F8A-4E46-98D6-F9B770A0BE1D}"/>
              </a:ext>
            </a:extLst>
          </p:cNvPr>
          <p:cNvSpPr/>
          <p:nvPr/>
        </p:nvSpPr>
        <p:spPr>
          <a:xfrm rot="16200000">
            <a:off x="9824512" y="1075190"/>
            <a:ext cx="1224997" cy="372534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4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235544-73AE-4A43-A8F5-17E3D01B2159}"/>
              </a:ext>
            </a:extLst>
          </p:cNvPr>
          <p:cNvSpPr txBox="1"/>
          <p:nvPr/>
        </p:nvSpPr>
        <p:spPr>
          <a:xfrm>
            <a:off x="544530" y="5768622"/>
            <a:ext cx="39710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Let’s do some correlation testing on these metrics.</a:t>
            </a:r>
          </a:p>
        </p:txBody>
      </p:sp>
      <p:sp>
        <p:nvSpPr>
          <p:cNvPr id="15" name="Double Bracket 14">
            <a:extLst>
              <a:ext uri="{FF2B5EF4-FFF2-40B4-BE49-F238E27FC236}">
                <a16:creationId xmlns:a16="http://schemas.microsoft.com/office/drawing/2014/main" id="{75679289-87B0-4147-AB5D-E1CDCA742D5B}"/>
              </a:ext>
            </a:extLst>
          </p:cNvPr>
          <p:cNvSpPr/>
          <p:nvPr/>
        </p:nvSpPr>
        <p:spPr>
          <a:xfrm>
            <a:off x="349956" y="5486400"/>
            <a:ext cx="3984977" cy="1061155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59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FB85A2-6C1A-B343-9659-82E413CB2F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6443" y="183956"/>
            <a:ext cx="6305602" cy="64106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0955F7-C5BE-5D46-9CBD-20D2040588ED}"/>
              </a:ext>
            </a:extLst>
          </p:cNvPr>
          <p:cNvSpPr txBox="1"/>
          <p:nvPr/>
        </p:nvSpPr>
        <p:spPr>
          <a:xfrm>
            <a:off x="225778" y="558457"/>
            <a:ext cx="485422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This appears to be highly negatively correlated.</a:t>
            </a:r>
          </a:p>
          <a:p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After performing a Pearson correlation test: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r = -0.7, which suggests there is a high level of negative correlation between player’s weight in kilograms and stolen bases.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The p-value of the test is 0.02 which is </a:t>
            </a:r>
            <a:r>
              <a:rPr lang="en-US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less than</a:t>
            </a: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the significance level alpha = 0.05.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We can conclude that weight in KG of player and stolen bases are negatively and significantly correlated with a correlation coefficient of -0.70 and p-value of 0.02.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This means that as weight of a player </a:t>
            </a:r>
            <a:r>
              <a:rPr lang="en-US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increases</a:t>
            </a: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, number of successful stolen bases </a:t>
            </a:r>
            <a:r>
              <a:rPr lang="en-US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decreases</a:t>
            </a: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.</a:t>
            </a:r>
          </a:p>
          <a:p>
            <a:pPr lvl="2"/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8AC496-3DE5-C645-84A0-0FB44891EA6E}"/>
              </a:ext>
            </a:extLst>
          </p:cNvPr>
          <p:cNvSpPr txBox="1"/>
          <p:nvPr/>
        </p:nvSpPr>
        <p:spPr>
          <a:xfrm>
            <a:off x="530578" y="5931045"/>
            <a:ext cx="3917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So, does this mean height and stolen bases have no correlation? Let’s check…</a:t>
            </a:r>
          </a:p>
        </p:txBody>
      </p:sp>
      <p:sp>
        <p:nvSpPr>
          <p:cNvPr id="9" name="Double Bracket 8">
            <a:extLst>
              <a:ext uri="{FF2B5EF4-FFF2-40B4-BE49-F238E27FC236}">
                <a16:creationId xmlns:a16="http://schemas.microsoft.com/office/drawing/2014/main" id="{6AA80E7B-A093-AF4B-8AC6-C5782FD7661C}"/>
              </a:ext>
            </a:extLst>
          </p:cNvPr>
          <p:cNvSpPr/>
          <p:nvPr/>
        </p:nvSpPr>
        <p:spPr>
          <a:xfrm>
            <a:off x="406400" y="5931044"/>
            <a:ext cx="4492978" cy="663607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69A7D0-63AE-7D40-90E3-029718C95D7D}"/>
              </a:ext>
            </a:extLst>
          </p:cNvPr>
          <p:cNvSpPr txBox="1"/>
          <p:nvPr/>
        </p:nvSpPr>
        <p:spPr>
          <a:xfrm>
            <a:off x="6491111" y="4662311"/>
            <a:ext cx="242711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mean weight = 83.23 kg</a:t>
            </a:r>
          </a:p>
          <a:p>
            <a:r>
              <a:rPr lang="en-US" sz="1400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median weight = 82.78 kg</a:t>
            </a:r>
          </a:p>
          <a:p>
            <a:r>
              <a:rPr lang="en-US" sz="1400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range = [72.57, 97.52]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F97DDE7-653A-7846-81A3-F0FAB91E4AA9}"/>
              </a:ext>
            </a:extLst>
          </p:cNvPr>
          <p:cNvSpPr/>
          <p:nvPr/>
        </p:nvSpPr>
        <p:spPr>
          <a:xfrm>
            <a:off x="6491111" y="4563154"/>
            <a:ext cx="2257778" cy="936978"/>
          </a:xfrm>
          <a:prstGeom prst="roundRect">
            <a:avLst/>
          </a:prstGeom>
          <a:solidFill>
            <a:schemeClr val="accent4">
              <a:lumMod val="40000"/>
              <a:lumOff val="60000"/>
              <a:alpha val="3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56541035-8360-F24E-8218-75EC4B2CF981}"/>
              </a:ext>
            </a:extLst>
          </p:cNvPr>
          <p:cNvSpPr/>
          <p:nvPr/>
        </p:nvSpPr>
        <p:spPr>
          <a:xfrm>
            <a:off x="5080000" y="183956"/>
            <a:ext cx="456443" cy="607889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19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1603</TotalTime>
  <Words>902</Words>
  <Application>Microsoft Macintosh PowerPoint</Application>
  <PresentationFormat>Widescreen</PresentationFormat>
  <Paragraphs>103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.Hiragino Kaku Gothic Interface W3</vt:lpstr>
      <vt:lpstr>Arial</vt:lpstr>
      <vt:lpstr>Big Caslon Medium</vt:lpstr>
      <vt:lpstr>Calibri</vt:lpstr>
      <vt:lpstr>Calibri Light</vt:lpstr>
      <vt:lpstr>STIXGeneral-Regular</vt:lpstr>
      <vt:lpstr>Zapf Dingbats</vt:lpstr>
      <vt:lpstr>Office Theme</vt:lpstr>
      <vt:lpstr> BMI of Baseball Players &amp; Successful Stolen Bases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However, by adding an additional ten players…</vt:lpstr>
      <vt:lpstr>The association between BMI &amp; Stolen Bases becomes more significant</vt:lpstr>
      <vt:lpstr>Can BMI predict stolen bases?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Player’s BMI and Successful Stolen Bases</dc:title>
  <dc:creator>Microsoft Office User</dc:creator>
  <cp:lastModifiedBy>Microsoft Office User</cp:lastModifiedBy>
  <cp:revision>25</cp:revision>
  <dcterms:created xsi:type="dcterms:W3CDTF">2018-11-26T16:39:45Z</dcterms:created>
  <dcterms:modified xsi:type="dcterms:W3CDTF">2018-11-27T19:23:44Z</dcterms:modified>
</cp:coreProperties>
</file>

<file path=docProps/thumbnail.jpeg>
</file>